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86" r:id="rId4"/>
    <p:sldMasterId id="2147483788" r:id="rId5"/>
    <p:sldMasterId id="2147483761" r:id="rId6"/>
    <p:sldMasterId id="2147483807" r:id="rId7"/>
  </p:sldMasterIdLst>
  <p:notesMasterIdLst>
    <p:notesMasterId r:id="rId12"/>
  </p:notesMasterIdLst>
  <p:handoutMasterIdLst>
    <p:handoutMasterId r:id="rId13"/>
  </p:handoutMasterIdLst>
  <p:sldIdLst>
    <p:sldId id="378" r:id="rId8"/>
    <p:sldId id="397" r:id="rId9"/>
    <p:sldId id="400" r:id="rId10"/>
    <p:sldId id="401" r:id="rId11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nagás PT Serif" panose="020A0603040505020204" pitchFamily="18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pos="10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5E2"/>
    <a:srgbClr val="63666A"/>
    <a:srgbClr val="007AAE"/>
    <a:srgbClr val="F2F2F2"/>
    <a:srgbClr val="9CB700"/>
    <a:srgbClr val="FFB81C"/>
    <a:srgbClr val="C00000"/>
    <a:srgbClr val="0000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9102" autoAdjust="0"/>
  </p:normalViewPr>
  <p:slideViewPr>
    <p:cSldViewPr snapToGrid="0" snapToObjects="1">
      <p:cViewPr varScale="1">
        <p:scale>
          <a:sx n="151" d="100"/>
          <a:sy n="151" d="100"/>
        </p:scale>
        <p:origin x="432" y="138"/>
      </p:cViewPr>
      <p:guideLst>
        <p:guide orient="horz" pos="2136"/>
        <p:guide orient="horz" pos="2047"/>
        <p:guide pos="1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30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3DD2-969E-4F51-8A51-EB0B4110BB09}" type="datetimeFigureOut">
              <a:rPr lang="es-ES_tradnl" smtClean="0"/>
              <a:pPr/>
              <a:t>11/05/2022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03E4-74DB-4ECD-BD53-5BB58D963D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518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655B4-8907-4DA8-B699-724CD93370C9}" type="datetimeFigureOut">
              <a:rPr lang="es-ES_tradnl" smtClean="0"/>
              <a:pPr/>
              <a:t>11/05/2022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3B90-E109-49E6-81EC-950EC00F49A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159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065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563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88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8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123950"/>
            <a:ext cx="7940675" cy="306874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7991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7759" y="194830"/>
            <a:ext cx="5580000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7759" y="759692"/>
            <a:ext cx="5580000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>
                <a:solidFill>
                  <a:schemeClr val="accent1"/>
                </a:solidFill>
              </a:rPr>
              <a:t>Subtítulo de la diapositiva.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6" y="1123950"/>
            <a:ext cx="5586784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</a:t>
            </a:r>
            <a:r>
              <a:rPr lang="es-ES" dirty="0" err="1"/>
              <a:t>nivelc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068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286515"/>
            <a:ext cx="7940675" cy="33803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3411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7940675" cy="2980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1616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5580000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5580000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8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5579857" cy="345481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4239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7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ÍND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 baseline="0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72" y="420373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  <p:sp>
        <p:nvSpPr>
          <p:cNvPr id="12" name="Rectángulo 11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6" y="3071828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35" y="3078602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1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81" y="414735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123950"/>
            <a:ext cx="7940675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5314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3" r:id="rId2"/>
    <p:sldLayoutId id="2147483796" r:id="rId3"/>
    <p:sldLayoutId id="214748380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97" r:id="rId3"/>
    <p:sldLayoutId id="21474838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5" r:id="rId2"/>
    <p:sldLayoutId id="214748380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414873" y="652229"/>
            <a:ext cx="3118544" cy="1338497"/>
          </a:xfrm>
        </p:spPr>
        <p:txBody>
          <a:bodyPr/>
          <a:lstStyle/>
          <a:p>
            <a:pPr algn="ctr"/>
            <a:r>
              <a:rPr lang="es-ES" dirty="0"/>
              <a:t>Cálculo de slots en plantas de regasificación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996504" y="1771250"/>
            <a:ext cx="1189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chemeClr val="accent3"/>
                </a:solidFill>
              </a:rPr>
              <a:t>Abril 2022</a:t>
            </a:r>
          </a:p>
        </p:txBody>
      </p:sp>
    </p:spTree>
    <p:extLst>
      <p:ext uri="{BB962C8B-B14F-4D97-AF65-F5344CB8AC3E}">
        <p14:creationId xmlns:p14="http://schemas.microsoft.com/office/powerpoint/2010/main" val="94558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/>
              <a:t>Consideraciones para el cálculo de slots de buques</a:t>
            </a:r>
          </a:p>
        </p:txBody>
      </p:sp>
      <p:sp>
        <p:nvSpPr>
          <p:cNvPr id="71" name="Rectángulo 70"/>
          <p:cNvSpPr/>
          <p:nvPr/>
        </p:nvSpPr>
        <p:spPr>
          <a:xfrm>
            <a:off x="230198" y="704849"/>
            <a:ext cx="8478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>
                <a:solidFill>
                  <a:schemeClr val="accent1"/>
                </a:solidFill>
              </a:rPr>
              <a:t>Previsión de la demanda por área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Demanda convencional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Demanda eléctrica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Carga de cisternas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>
                <a:solidFill>
                  <a:schemeClr val="accent1"/>
                </a:solidFill>
              </a:rPr>
              <a:t>Programación de Gas Natural y Gas Natural Licuado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Conexiones internacionales vs Plantas de Regasificación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>
                <a:solidFill>
                  <a:schemeClr val="accent1"/>
                </a:solidFill>
              </a:rPr>
              <a:t>Programación del funcionamiento de los Almacenamientos Subterráneos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>
                <a:solidFill>
                  <a:schemeClr val="accent1"/>
                </a:solidFill>
              </a:rPr>
              <a:t>Cálculo: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Slots mínimos = Carga de cisternas + Producción mínima necesaria de medios de producción / Capacidad Buque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939" y="3514555"/>
            <a:ext cx="8028176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</a:rPr>
              <a:t>Se determinará el valor final de los slots mínimos para cada planta de regasificación teniendo en cuenta las existencias en los tanques de GNL de las plantas de regasificación y las fechas de llegada de buques adjudicados en periodos anteriores.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4927796"/>
            <a:ext cx="256833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" dirty="0">
                <a:solidFill>
                  <a:schemeClr val="accent3"/>
                </a:solidFill>
              </a:rPr>
              <a:t>Se ha considerado una capacidad de buque de 1.000 GWh.</a:t>
            </a:r>
          </a:p>
        </p:txBody>
      </p:sp>
    </p:spTree>
    <p:extLst>
      <p:ext uri="{BB962C8B-B14F-4D97-AF65-F5344CB8AC3E}">
        <p14:creationId xmlns:p14="http://schemas.microsoft.com/office/powerpoint/2010/main" val="6826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/>
              <a:t>Resumen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>
                <a:solidFill>
                  <a:schemeClr val="accent2"/>
                </a:solidFill>
              </a:rPr>
              <a:t>M+1 / MAYO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err="1">
                <a:solidFill>
                  <a:schemeClr val="accent1"/>
                </a:solidFill>
              </a:rPr>
              <a:t>Mugardos</a:t>
            </a:r>
            <a:r>
              <a:rPr lang="es-ES" sz="1100" u="sng" dirty="0">
                <a:solidFill>
                  <a:schemeClr val="accent1"/>
                </a:solidFill>
              </a:rPr>
              <a:t>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Bilbao: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Barcelona: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Sagunto: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  <a:endParaRPr lang="es-ES" sz="1100" dirty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Cartagena: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  <a:endParaRPr lang="es-ES" sz="1100" dirty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Huelva: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suministro.</a:t>
            </a:r>
          </a:p>
        </p:txBody>
      </p:sp>
    </p:spTree>
    <p:extLst>
      <p:ext uri="{BB962C8B-B14F-4D97-AF65-F5344CB8AC3E}">
        <p14:creationId xmlns:p14="http://schemas.microsoft.com/office/powerpoint/2010/main" val="155074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/>
              <a:t>Resumen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>
                <a:solidFill>
                  <a:schemeClr val="accent2"/>
                </a:solidFill>
              </a:rPr>
              <a:t>M+2 </a:t>
            </a:r>
            <a:r>
              <a:rPr lang="es-ES" sz="1100" b="1">
                <a:solidFill>
                  <a:schemeClr val="accent2"/>
                </a:solidFill>
              </a:rPr>
              <a:t>/ JUNIO</a:t>
            </a:r>
            <a:endParaRPr lang="es-ES" sz="1100" b="1" dirty="0">
              <a:solidFill>
                <a:schemeClr val="accent2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err="1">
                <a:solidFill>
                  <a:schemeClr val="accent1"/>
                </a:solidFill>
              </a:rPr>
              <a:t>Mugardos</a:t>
            </a:r>
            <a:r>
              <a:rPr lang="es-ES" sz="1100" u="sng" dirty="0">
                <a:solidFill>
                  <a:schemeClr val="accent1"/>
                </a:solidFill>
              </a:rPr>
              <a:t>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Bilbao: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Barcelona: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Sagunto: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  <a:endParaRPr lang="es-ES" sz="1100" dirty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Cartagena: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  <a:endParaRPr lang="es-ES" sz="1100" dirty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Huelva: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suministro.</a:t>
            </a:r>
          </a:p>
        </p:txBody>
      </p:sp>
    </p:spTree>
    <p:extLst>
      <p:ext uri="{BB962C8B-B14F-4D97-AF65-F5344CB8AC3E}">
        <p14:creationId xmlns:p14="http://schemas.microsoft.com/office/powerpoint/2010/main" val="3391958502"/>
      </p:ext>
    </p:extLst>
  </p:cSld>
  <p:clrMapOvr>
    <a:masterClrMapping/>
  </p:clrMapOvr>
</p:sld>
</file>

<file path=ppt/theme/theme1.xml><?xml version="1.0" encoding="utf-8"?>
<a:theme xmlns:a="http://schemas.openxmlformats.org/drawingml/2006/main" name="ÍNDICE">
  <a:themeElements>
    <a:clrScheme name="Enagá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094D0F36-ACB7-489C-AFF8-CF5D0C8CAC18}"/>
    </a:ext>
  </a:extLst>
</a:theme>
</file>

<file path=ppt/theme/theme2.xml><?xml version="1.0" encoding="utf-8"?>
<a:theme xmlns:a="http://schemas.openxmlformats.org/drawingml/2006/main" name="CIERRE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BASE 1 LÍNEA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4.xml><?xml version="1.0" encoding="utf-8"?>
<a:theme xmlns:a="http://schemas.openxmlformats.org/drawingml/2006/main" name="SLIDE BASE 2 LÍNEAS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po_x0020_de_x0020_Infraestructura xmlns="d27a254c-9bf1-4dcd-8010-d64f81a444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39C2E520E5D043BCA4F4C599FE59ED" ma:contentTypeVersion="10" ma:contentTypeDescription="Crear nuevo documento." ma:contentTypeScope="" ma:versionID="3ebfcfcbb4ac62bab84d2d728856635d">
  <xsd:schema xmlns:xsd="http://www.w3.org/2001/XMLSchema" xmlns:xs="http://www.w3.org/2001/XMLSchema" xmlns:p="http://schemas.microsoft.com/office/2006/metadata/properties" xmlns:ns2="d27a254c-9bf1-4dcd-8010-d64f81a444bd" targetNamespace="http://schemas.microsoft.com/office/2006/metadata/properties" ma:root="true" ma:fieldsID="8aa2e50ba5a01c3ff889b7f4c0be7c0d" ns2:_="">
    <xsd:import namespace="d27a254c-9bf1-4dcd-8010-d64f81a444bd"/>
    <xsd:element name="properties">
      <xsd:complexType>
        <xsd:sequence>
          <xsd:element name="documentManagement">
            <xsd:complexType>
              <xsd:all>
                <xsd:element ref="ns2:Tipo_x0020_de_x0020_Infraestructura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a254c-9bf1-4dcd-8010-d64f81a444bd" elementFormDefault="qualified">
    <xsd:import namespace="http://schemas.microsoft.com/office/2006/documentManagement/types"/>
    <xsd:import namespace="http://schemas.microsoft.com/office/infopath/2007/PartnerControls"/>
    <xsd:element name="Tipo_x0020_de_x0020_Infraestructura" ma:index="8" nillable="true" ma:displayName="Tipo de Infraestructura" ma:list="{90223ea0-e528-4d07-9f2d-c46624fe2f2c}" ma:internalName="Tipo_x0020_de_x0020_Infraestructura" ma:showField="InfraestructuraTIPO">
      <xsd:simpleType>
        <xsd:restriction base="dms:Lookup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287CF7-1636-4A33-97DB-37B1392E3CEB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d27a254c-9bf1-4dcd-8010-d64f81a444b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14CF8F-457E-4CE4-B8F0-2BA6A95C85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AA47D7-C740-445E-A7AD-2AE9AC9A95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a254c-9bf1-4dcd-8010-d64f81a44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10470</TotalTime>
  <Words>493</Words>
  <Application>Microsoft Office PowerPoint</Application>
  <PresentationFormat>Presentación en pantalla (16:9)</PresentationFormat>
  <Paragraphs>47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Wingdings</vt:lpstr>
      <vt:lpstr>Enagás PT Serif</vt:lpstr>
      <vt:lpstr>Arial</vt:lpstr>
      <vt:lpstr>Calibri</vt:lpstr>
      <vt:lpstr>Verdana</vt:lpstr>
      <vt:lpstr>ÍNDICE</vt:lpstr>
      <vt:lpstr>CIERRE</vt:lpstr>
      <vt:lpstr>SLIDE BASE 1 LÍNEA TÍTULO</vt:lpstr>
      <vt:lpstr>SLIDE BASE 2 LÍNEAS TÍTULO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Enagás,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DCRI.EXT1</dc:creator>
  <cp:lastModifiedBy>Gallardo Garcia, Fernando Miguel</cp:lastModifiedBy>
  <cp:revision>361</cp:revision>
  <cp:lastPrinted>2014-10-24T08:41:32Z</cp:lastPrinted>
  <dcterms:created xsi:type="dcterms:W3CDTF">2018-09-03T10:13:25Z</dcterms:created>
  <dcterms:modified xsi:type="dcterms:W3CDTF">2022-05-11T13:45:34Z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0x010100ED39C2E520E5D043BCA4F4C599FE59ED</vt:lpwstr>
  </property>
</Properties>
</file>